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B4BF9AE-1425-4E13-8777-9C3EE4B292D4}" type="datetimeFigureOut">
              <a:rPr lang="en-US" smtClean="0"/>
              <a:pPr/>
              <a:t>1/10/2011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31764D5-9B89-4A9A-BFD7-3D6F2C686D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BF9AE-1425-4E13-8777-9C3EE4B292D4}"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BF9AE-1425-4E13-8777-9C3EE4B292D4}"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B4BF9AE-1425-4E13-8777-9C3EE4B292D4}" type="datetimeFigureOut">
              <a:rPr lang="en-US" smtClean="0"/>
              <a:pPr/>
              <a:t>1/10/2011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31764D5-9B89-4A9A-BFD7-3D6F2C686D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B4BF9AE-1425-4E13-8777-9C3EE4B292D4}" type="datetimeFigureOut">
              <a:rPr lang="en-US" smtClean="0"/>
              <a:pPr/>
              <a:t>1/10/2011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31764D5-9B89-4A9A-BFD7-3D6F2C686DC1}"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B4BF9AE-1425-4E13-8777-9C3EE4B292D4}" type="datetimeFigureOut">
              <a:rPr lang="en-US" smtClean="0"/>
              <a:pPr/>
              <a:t>1/10/2011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B4BF9AE-1425-4E13-8777-9C3EE4B292D4}" type="datetimeFigureOut">
              <a:rPr lang="en-US" smtClean="0"/>
              <a:pPr/>
              <a:t>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31764D5-9B89-4A9A-BFD7-3D6F2C686DC1}"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B4BF9AE-1425-4E13-8777-9C3EE4B292D4}" type="datetimeFigureOut">
              <a:rPr lang="en-US" smtClean="0"/>
              <a:pPr/>
              <a:t>1/10/2011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B4BF9AE-1425-4E13-8777-9C3EE4B292D4}" type="datetimeFigureOut">
              <a:rPr lang="en-US" smtClean="0"/>
              <a:pPr/>
              <a:t>1/10/2011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B4BF9AE-1425-4E13-8777-9C3EE4B292D4}" type="datetimeFigureOut">
              <a:rPr lang="en-US" smtClean="0"/>
              <a:pPr/>
              <a:t>1/10/2011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764D5-9B89-4A9A-BFD7-3D6F2C686D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B4BF9AE-1425-4E13-8777-9C3EE4B292D4}"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31764D5-9B89-4A9A-BFD7-3D6F2C686DC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B4BF9AE-1425-4E13-8777-9C3EE4B292D4}" type="datetimeFigureOut">
              <a:rPr lang="en-US" smtClean="0"/>
              <a:pPr/>
              <a:t>1/10/2011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31764D5-9B89-4A9A-BFD7-3D6F2C686DC1}"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Qjyugl8Hncw&amp;feature=related"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youtube.com/watch?v=VlzQ1i2caj4"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3H_TIDDjWEw" TargetMode="External"/><Relationship Id="rId2" Type="http://schemas.openxmlformats.org/officeDocument/2006/relationships/hyperlink" Target="http://www.youtube.com/watch?v=ccu-Z-WNzD0" TargetMode="External"/><Relationship Id="rId1" Type="http://schemas.openxmlformats.org/officeDocument/2006/relationships/slideLayout" Target="../slideLayouts/slideLayout7.xml"/><Relationship Id="rId4" Type="http://schemas.openxmlformats.org/officeDocument/2006/relationships/hyperlink" Target="http://www.youtube.com/watch?v=kD7r-5kM5Qo"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youtube.com/watch?v=ow1w33VAPII"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BIOFUELS</a:t>
            </a:r>
            <a:endParaRPr lang="en-US" dirty="0"/>
          </a:p>
        </p:txBody>
      </p:sp>
      <p:sp>
        <p:nvSpPr>
          <p:cNvPr id="3" name="Subtitle 2"/>
          <p:cNvSpPr>
            <a:spLocks noGrp="1"/>
          </p:cNvSpPr>
          <p:nvPr>
            <p:ph type="subTitle" idx="1"/>
          </p:nvPr>
        </p:nvSpPr>
        <p:spPr/>
        <p:txBody>
          <a:bodyPr/>
          <a:lstStyle/>
          <a:p>
            <a:r>
              <a:rPr lang="en-US" dirty="0" smtClean="0"/>
              <a:t>WHY THE NEED FOR</a:t>
            </a:r>
          </a:p>
          <a:p>
            <a:r>
              <a:rPr lang="en-US" dirty="0" smtClean="0"/>
              <a:t>THE TRANSITION?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90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447800" y="2819400"/>
            <a:ext cx="6781800" cy="3081338"/>
          </a:xfrm>
          <a:prstGeom prst="rect">
            <a:avLst/>
          </a:prstGeom>
          <a:noFill/>
          <a:ln w="9525">
            <a:noFill/>
            <a:miter lim="800000"/>
            <a:headEnd/>
            <a:tailEnd/>
          </a:ln>
          <a:effectLst/>
        </p:spPr>
        <p:txBody>
          <a:bodyPr>
            <a:spAutoFit/>
          </a:bodyPr>
          <a:lstStyle/>
          <a:p>
            <a:r>
              <a:rPr lang="en-US" sz="2800" b="1" i="1"/>
              <a:t>Overuse of lines between systems.</a:t>
            </a:r>
            <a:r>
              <a:rPr lang="en-US" sz="2800" b="1"/>
              <a:t> Investors trade power, often requiring extensive transmission over long distances. Prior to deregulation, transmission lines between utilities were designed for use primarily in emergencies. Today these transfers are common.</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90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447800" y="2819400"/>
            <a:ext cx="6781800" cy="3081338"/>
          </a:xfrm>
          <a:prstGeom prst="rect">
            <a:avLst/>
          </a:prstGeom>
          <a:noFill/>
          <a:ln w="9525">
            <a:noFill/>
            <a:miter lim="800000"/>
            <a:headEnd/>
            <a:tailEnd/>
          </a:ln>
          <a:effectLst/>
        </p:spPr>
        <p:txBody>
          <a:bodyPr>
            <a:spAutoFit/>
          </a:bodyPr>
          <a:lstStyle/>
          <a:p>
            <a:r>
              <a:rPr lang="en-US" sz="2800" b="1" i="1"/>
              <a:t>More rapid deterioration.</a:t>
            </a:r>
            <a:r>
              <a:rPr lang="en-US" sz="2800" b="1"/>
              <a:t> As power stations are cycled on and off frequently in an effort to satisfy inter-system trading, the metal parts carrying the power are repeatedly heated and cooled. This will result in a more rapid deterioration of the facilities than might otherwise be expected.</a:t>
            </a:r>
            <a:r>
              <a:rPr lang="en-US" b="1"/>
              <a:t> </a:t>
            </a:r>
            <a:endParaRPr lang="en-US" sz="2800" b="1"/>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14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371600" y="2819400"/>
            <a:ext cx="7086600" cy="2654300"/>
          </a:xfrm>
          <a:prstGeom prst="rect">
            <a:avLst/>
          </a:prstGeom>
          <a:noFill/>
          <a:ln w="9525">
            <a:noFill/>
            <a:miter lim="800000"/>
            <a:headEnd/>
            <a:tailEnd/>
          </a:ln>
          <a:effectLst/>
        </p:spPr>
        <p:txBody>
          <a:bodyPr>
            <a:spAutoFit/>
          </a:bodyPr>
          <a:lstStyle/>
          <a:p>
            <a:r>
              <a:rPr lang="en-US" sz="2800" b="1" i="1"/>
              <a:t>Additional power sources.</a:t>
            </a:r>
            <a:r>
              <a:rPr lang="en-US" sz="2800" b="1"/>
              <a:t> Legislation allows wind, solar and natural gas fueled power stations to be added to the grid, regardless of whether there is capacity to accommodate these sources at the location where they are connected.</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14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371600" y="2819400"/>
            <a:ext cx="7086600" cy="1800225"/>
          </a:xfrm>
          <a:prstGeom prst="rect">
            <a:avLst/>
          </a:prstGeom>
          <a:noFill/>
          <a:ln w="9525">
            <a:noFill/>
            <a:miter lim="800000"/>
            <a:headEnd/>
            <a:tailEnd/>
          </a:ln>
          <a:effectLst/>
        </p:spPr>
        <p:txBody>
          <a:bodyPr>
            <a:spAutoFit/>
          </a:bodyPr>
          <a:lstStyle/>
          <a:p>
            <a:r>
              <a:rPr lang="en-US" sz="2800" b="1" i="1"/>
              <a:t>Increased line congestion.</a:t>
            </a:r>
            <a:r>
              <a:rPr lang="en-US" sz="2800" b="1"/>
              <a:t> As long-distance transmission of power increases, there are not enough lines in existence to accommodate the demand.</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6096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066800" y="2819400"/>
            <a:ext cx="7772400" cy="3081338"/>
          </a:xfrm>
          <a:prstGeom prst="rect">
            <a:avLst/>
          </a:prstGeom>
          <a:noFill/>
          <a:ln w="9525">
            <a:noFill/>
            <a:miter lim="800000"/>
            <a:headEnd/>
            <a:tailEnd/>
          </a:ln>
          <a:effectLst/>
        </p:spPr>
        <p:txBody>
          <a:bodyPr>
            <a:spAutoFit/>
          </a:bodyPr>
          <a:lstStyle/>
          <a:p>
            <a:r>
              <a:rPr lang="en-US" sz="2800" b="1" i="1" dirty="0">
                <a:hlinkClick r:id="rId2"/>
              </a:rPr>
              <a:t>No overall plan</a:t>
            </a:r>
            <a:r>
              <a:rPr lang="en-US" sz="2800" b="1" i="1" dirty="0"/>
              <a:t>.</a:t>
            </a:r>
            <a:r>
              <a:rPr lang="en-US" sz="2800" b="1" dirty="0"/>
              <a:t> The responsibility for the design, maintenance and funding of the national grid is shared by many players. Yet the system functions as a whole. With many people responsible for its design - the result is that no one is responsible to make sure the system is planned and designed in a logical manner.</a:t>
            </a:r>
          </a:p>
        </p:txBody>
      </p:sp>
      <p:sp>
        <p:nvSpPr>
          <p:cNvPr id="4"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5334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5" name="Rectangle 3"/>
          <p:cNvSpPr>
            <a:spLocks noChangeArrowheads="1"/>
          </p:cNvSpPr>
          <p:nvPr/>
        </p:nvSpPr>
        <p:spPr bwMode="auto">
          <a:xfrm>
            <a:off x="990600" y="2819400"/>
            <a:ext cx="7772400" cy="3081338"/>
          </a:xfrm>
          <a:prstGeom prst="rect">
            <a:avLst/>
          </a:prstGeom>
          <a:noFill/>
          <a:ln w="9525">
            <a:noFill/>
            <a:miter lim="800000"/>
            <a:headEnd/>
            <a:tailEnd/>
          </a:ln>
          <a:effectLst/>
        </p:spPr>
        <p:txBody>
          <a:bodyPr>
            <a:spAutoFit/>
          </a:bodyPr>
          <a:lstStyle/>
          <a:p>
            <a:r>
              <a:rPr lang="en-US" sz="2800" b="1" i="1"/>
              <a:t>Little incentive to add generating capacity.</a:t>
            </a:r>
            <a:r>
              <a:rPr lang="en-US" sz="2800" b="1"/>
              <a:t> As long as there is a possibility of purchasing power elsewhere, there is little incentive for operating companies to add local generating capacity. Profits are maximized by keeping the system running at as close to capacity as possible, whether or not this causes occasional blackouts. </a:t>
            </a:r>
          </a:p>
        </p:txBody>
      </p:sp>
      <p:sp>
        <p:nvSpPr>
          <p:cNvPr id="6" name="Rectangle 4"/>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 (continued)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Humans vs. Environment?</a:t>
            </a:r>
            <a:endParaRPr lang="en-US" dirty="0"/>
          </a:p>
        </p:txBody>
      </p:sp>
      <p:sp>
        <p:nvSpPr>
          <p:cNvPr id="3" name="Subtitle 2"/>
          <p:cNvSpPr>
            <a:spLocks noGrp="1"/>
          </p:cNvSpPr>
          <p:nvPr>
            <p:ph type="subTitle" idx="1"/>
          </p:nvPr>
        </p:nvSpPr>
        <p:spPr/>
        <p:txBody>
          <a:bodyPr/>
          <a:lstStyle/>
          <a:p>
            <a:r>
              <a:rPr lang="en-US" dirty="0" smtClean="0"/>
              <a:t>Feedback Loops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85800" y="533400"/>
            <a:ext cx="8001000" cy="52578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5" name="Rectangle 3"/>
          <p:cNvSpPr>
            <a:spLocks noChangeArrowheads="1"/>
          </p:cNvSpPr>
          <p:nvPr/>
        </p:nvSpPr>
        <p:spPr bwMode="auto">
          <a:xfrm>
            <a:off x="533400" y="381000"/>
            <a:ext cx="8001000" cy="52578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6" name="Rectangle 4"/>
          <p:cNvSpPr txBox="1">
            <a:spLocks noChangeArrowheads="1"/>
          </p:cNvSpPr>
          <p:nvPr/>
        </p:nvSpPr>
        <p:spPr>
          <a:xfrm>
            <a:off x="304800" y="5943600"/>
            <a:ext cx="8534400" cy="685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a:t>
            </a: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Historic CO</a:t>
            </a:r>
            <a:r>
              <a:rPr kumimoji="0" lang="en-US" sz="2800" b="1" i="0" u="none" strike="noStrike" kern="1200" cap="all" spc="0" normalizeH="0" baseline="-2500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2</a:t>
            </a: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hlinkClick r:id="rId2"/>
              </a:rPr>
              <a:t> Levels and Global Temperature</a:t>
            </a:r>
            <a:endParaRPr kumimoji="0" lang="en-US" sz="28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7" name="Picture 5" descr="Green 394 - Historic CO2 Levels vs Temp"/>
          <p:cNvPicPr>
            <a:picLocks noChangeAspect="1" noChangeArrowheads="1"/>
          </p:cNvPicPr>
          <p:nvPr/>
        </p:nvPicPr>
        <p:blipFill>
          <a:blip r:embed="rId3" cstate="print"/>
          <a:srcRect/>
          <a:stretch>
            <a:fillRect/>
          </a:stretch>
        </p:blipFill>
        <p:spPr bwMode="auto">
          <a:xfrm>
            <a:off x="609600" y="612775"/>
            <a:ext cx="7848600" cy="48736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533400" y="1365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990600" y="1219200"/>
            <a:ext cx="7696200" cy="2227263"/>
          </a:xfrm>
          <a:prstGeom prst="rect">
            <a:avLst/>
          </a:prstGeom>
          <a:noFill/>
          <a:ln w="9525">
            <a:noFill/>
            <a:miter lim="800000"/>
            <a:headEnd/>
            <a:tailEnd/>
          </a:ln>
          <a:effectLst/>
        </p:spPr>
        <p:txBody>
          <a:bodyPr>
            <a:spAutoFit/>
          </a:bodyPr>
          <a:lstStyle/>
          <a:p>
            <a:r>
              <a:rPr lang="en-US" sz="2800" b="1" i="1" dirty="0">
                <a:hlinkClick r:id="rId2"/>
              </a:rPr>
              <a:t>Ice pack melting</a:t>
            </a:r>
            <a:r>
              <a:rPr lang="en-US" sz="2800" b="1" i="1" dirty="0"/>
              <a:t>.</a:t>
            </a:r>
            <a:r>
              <a:rPr lang="en-US" sz="2800" b="1" dirty="0"/>
              <a:t> Snow and ice reflect a great deal of the sun’s radiant energy back into space. If large areas melt, the darker surface below will absorb more of the sun’s energy - increasing the surface temperature</a:t>
            </a:r>
            <a:r>
              <a:rPr lang="en-US" sz="2800" b="1" dirty="0" smtClean="0"/>
              <a:t>. </a:t>
            </a:r>
            <a:r>
              <a:rPr lang="en-US" sz="2800" b="1" dirty="0" err="1" smtClean="0">
                <a:hlinkClick r:id="rId3"/>
              </a:rPr>
              <a:t>Cryosphere</a:t>
            </a:r>
            <a:r>
              <a:rPr lang="en-US" sz="2800" b="1" dirty="0" smtClean="0">
                <a:hlinkClick r:id="rId3"/>
              </a:rPr>
              <a:t> Animation</a:t>
            </a:r>
            <a:r>
              <a:rPr lang="en-US" sz="2800" b="1" dirty="0" smtClean="0"/>
              <a:t>.</a:t>
            </a:r>
            <a:endParaRPr lang="en-US" sz="2800" b="1" dirty="0"/>
          </a:p>
        </p:txBody>
      </p:sp>
      <p:sp>
        <p:nvSpPr>
          <p:cNvPr id="4" name="Rectangle 8"/>
          <p:cNvSpPr txBox="1">
            <a:spLocks noChangeArrowheads="1"/>
          </p:cNvSpPr>
          <p:nvPr/>
        </p:nvSpPr>
        <p:spPr>
          <a:xfrm>
            <a:off x="762000" y="381000"/>
            <a:ext cx="7772400" cy="533400"/>
          </a:xfrm>
          <a:prstGeom prst="rect">
            <a:avLst/>
          </a:prstGeom>
        </p:spPr>
        <p:txBody>
          <a:bodyPr vert="horz"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Examples of feedback loops include:</a:t>
            </a:r>
            <a:endParaRPr kumimoji="0" lang="en-US" sz="3200" b="1" i="0" u="none" strike="noStrike" kern="1200" cap="all" spc="0" normalizeH="0" baseline="0" noProof="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5" name="Oval 9"/>
          <p:cNvSpPr>
            <a:spLocks noChangeArrowheads="1"/>
          </p:cNvSpPr>
          <p:nvPr/>
        </p:nvSpPr>
        <p:spPr bwMode="auto">
          <a:xfrm>
            <a:off x="533400" y="38179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6" name="Rectangle 10"/>
          <p:cNvSpPr>
            <a:spLocks noChangeArrowheads="1"/>
          </p:cNvSpPr>
          <p:nvPr/>
        </p:nvSpPr>
        <p:spPr bwMode="auto">
          <a:xfrm>
            <a:off x="990600" y="3671888"/>
            <a:ext cx="7772400" cy="2677656"/>
          </a:xfrm>
          <a:prstGeom prst="rect">
            <a:avLst/>
          </a:prstGeom>
          <a:noFill/>
          <a:ln w="9525">
            <a:noFill/>
            <a:miter lim="800000"/>
            <a:headEnd/>
            <a:tailEnd/>
          </a:ln>
          <a:effectLst/>
        </p:spPr>
        <p:txBody>
          <a:bodyPr>
            <a:spAutoFit/>
          </a:bodyPr>
          <a:lstStyle/>
          <a:p>
            <a:r>
              <a:rPr lang="en-US" sz="2800" b="1" i="1" dirty="0">
                <a:hlinkClick r:id="rId4"/>
              </a:rPr>
              <a:t>Melting of peat bogs</a:t>
            </a:r>
            <a:r>
              <a:rPr lang="en-US" sz="2800" b="1" i="1" dirty="0"/>
              <a:t>.</a:t>
            </a:r>
            <a:r>
              <a:rPr lang="en-US" sz="2800" b="1" dirty="0"/>
              <a:t> Peat bogs capture and retain large amounts of greenhouse gases. Many of these bogs have remained frozen for many centuries. The melting of these bogs and wetlands releases large amounts of methane into the atmosphere.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762000" y="1365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219200" y="1219200"/>
            <a:ext cx="7620000" cy="3081338"/>
          </a:xfrm>
          <a:prstGeom prst="rect">
            <a:avLst/>
          </a:prstGeom>
          <a:noFill/>
          <a:ln w="9525">
            <a:noFill/>
            <a:miter lim="800000"/>
            <a:headEnd/>
            <a:tailEnd/>
          </a:ln>
          <a:effectLst/>
        </p:spPr>
        <p:txBody>
          <a:bodyPr>
            <a:spAutoFit/>
          </a:bodyPr>
          <a:lstStyle/>
          <a:p>
            <a:r>
              <a:rPr lang="en-US" sz="2800" b="1" i="1"/>
              <a:t>Increased fire hazard.</a:t>
            </a:r>
            <a:r>
              <a:rPr lang="en-US" sz="2800" b="1"/>
              <a:t> Warmer temperatures lower the moisture content of soil and within plants, increasing the possibility of fire. Large-scale forest fires release large amounts of greenhouse gases and reduce the amount of vegetation available to absorb more greenhouse gases.</a:t>
            </a:r>
          </a:p>
        </p:txBody>
      </p:sp>
      <p:sp>
        <p:nvSpPr>
          <p:cNvPr id="4" name="Rectangle 4"/>
          <p:cNvSpPr txBox="1">
            <a:spLocks noChangeArrowheads="1"/>
          </p:cNvSpPr>
          <p:nvPr/>
        </p:nvSpPr>
        <p:spPr>
          <a:xfrm>
            <a:off x="228600" y="381000"/>
            <a:ext cx="8839200" cy="533400"/>
          </a:xfrm>
          <a:prstGeom prst="rect">
            <a:avLst/>
          </a:prstGeom>
        </p:spPr>
        <p:txBody>
          <a:bodyPr vert="horz" anchor="ctr">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Examples of feedback loops include: </a:t>
            </a:r>
            <a:endParaRPr kumimoji="0" lang="en-US" sz="32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5" name="Oval 5"/>
          <p:cNvSpPr>
            <a:spLocks noChangeArrowheads="1"/>
          </p:cNvSpPr>
          <p:nvPr/>
        </p:nvSpPr>
        <p:spPr bwMode="auto">
          <a:xfrm>
            <a:off x="762000" y="4670425"/>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6" name="Rectangle 6"/>
          <p:cNvSpPr>
            <a:spLocks noChangeArrowheads="1"/>
          </p:cNvSpPr>
          <p:nvPr/>
        </p:nvSpPr>
        <p:spPr bwMode="auto">
          <a:xfrm>
            <a:off x="1219200" y="4524375"/>
            <a:ext cx="7543800" cy="1800225"/>
          </a:xfrm>
          <a:prstGeom prst="rect">
            <a:avLst/>
          </a:prstGeom>
          <a:noFill/>
          <a:ln w="9525">
            <a:noFill/>
            <a:miter lim="800000"/>
            <a:headEnd/>
            <a:tailEnd/>
          </a:ln>
          <a:effectLst/>
        </p:spPr>
        <p:txBody>
          <a:bodyPr>
            <a:spAutoFit/>
          </a:bodyPr>
          <a:lstStyle/>
          <a:p>
            <a:r>
              <a:rPr lang="en-US" sz="2800" b="1" i="1"/>
              <a:t>Warmer oceans.</a:t>
            </a:r>
            <a:r>
              <a:rPr lang="en-US" sz="2800" b="1"/>
              <a:t> Warmer water is less able to absorb CO</a:t>
            </a:r>
            <a:r>
              <a:rPr lang="en-US" sz="2800" b="1" baseline="-25000"/>
              <a:t>2</a:t>
            </a:r>
            <a:r>
              <a:rPr lang="en-US" sz="2800" b="1"/>
              <a:t> than cooler water. Warmer oceans and seas result in more of the CO</a:t>
            </a:r>
            <a:r>
              <a:rPr lang="en-US" sz="2800" b="1" baseline="-25000"/>
              <a:t>2</a:t>
            </a:r>
            <a:r>
              <a:rPr lang="en-US" sz="2800" b="1"/>
              <a:t> finding its way into the atmosphere.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14400"/>
            <a:ext cx="8001000" cy="46482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762000"/>
            <a:ext cx="8001000" cy="4648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 Population Growth Through History</a:t>
            </a:r>
          </a:p>
        </p:txBody>
      </p:sp>
      <p:pic>
        <p:nvPicPr>
          <p:cNvPr id="5" name="Picture 5" descr="Green 395 - World Population Growth"/>
          <p:cNvPicPr>
            <a:picLocks noChangeAspect="1" noChangeArrowheads="1"/>
          </p:cNvPicPr>
          <p:nvPr/>
        </p:nvPicPr>
        <p:blipFill>
          <a:blip r:embed="rId2" cstate="print"/>
          <a:srcRect/>
          <a:stretch>
            <a:fillRect/>
          </a:stretch>
        </p:blipFill>
        <p:spPr bwMode="auto">
          <a:xfrm>
            <a:off x="762000" y="914400"/>
            <a:ext cx="7543800" cy="4297363"/>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14400"/>
            <a:ext cx="8001000" cy="46482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762000"/>
            <a:ext cx="8001000" cy="4648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World Population Growth Through History</a:t>
            </a:r>
            <a:endParaRPr kumimoji="0" lang="en-US" sz="28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5" name="Picture 5" descr="Green 395 - World Population Growth"/>
          <p:cNvPicPr>
            <a:picLocks noChangeAspect="1" noChangeArrowheads="1"/>
          </p:cNvPicPr>
          <p:nvPr/>
        </p:nvPicPr>
        <p:blipFill>
          <a:blip r:embed="rId2" cstate="print"/>
          <a:srcRect/>
          <a:stretch>
            <a:fillRect/>
          </a:stretch>
        </p:blipFill>
        <p:spPr bwMode="auto">
          <a:xfrm>
            <a:off x="762000" y="914400"/>
            <a:ext cx="7543800" cy="429736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2971800" y="2127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3429000" y="1981200"/>
            <a:ext cx="3657600" cy="519113"/>
          </a:xfrm>
          <a:prstGeom prst="rect">
            <a:avLst/>
          </a:prstGeom>
          <a:noFill/>
          <a:ln w="9525">
            <a:noFill/>
            <a:miter lim="800000"/>
            <a:headEnd/>
            <a:tailEnd/>
          </a:ln>
          <a:effectLst/>
        </p:spPr>
        <p:txBody>
          <a:bodyPr>
            <a:spAutoFit/>
          </a:bodyPr>
          <a:lstStyle/>
          <a:p>
            <a:r>
              <a:rPr lang="en-US" sz="2800" b="1"/>
              <a:t>Biofuels</a:t>
            </a:r>
          </a:p>
        </p:txBody>
      </p:sp>
      <p:sp>
        <p:nvSpPr>
          <p:cNvPr id="4" name="Oval 4"/>
          <p:cNvSpPr>
            <a:spLocks noChangeArrowheads="1"/>
          </p:cNvSpPr>
          <p:nvPr/>
        </p:nvSpPr>
        <p:spPr bwMode="auto">
          <a:xfrm>
            <a:off x="2971800" y="27368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5" name="Rectangle 5"/>
          <p:cNvSpPr>
            <a:spLocks noChangeArrowheads="1"/>
          </p:cNvSpPr>
          <p:nvPr/>
        </p:nvSpPr>
        <p:spPr bwMode="auto">
          <a:xfrm>
            <a:off x="3429000" y="2590800"/>
            <a:ext cx="3657600" cy="519113"/>
          </a:xfrm>
          <a:prstGeom prst="rect">
            <a:avLst/>
          </a:prstGeom>
          <a:noFill/>
          <a:ln w="9525">
            <a:noFill/>
            <a:miter lim="800000"/>
            <a:headEnd/>
            <a:tailEnd/>
          </a:ln>
          <a:effectLst/>
        </p:spPr>
        <p:txBody>
          <a:bodyPr>
            <a:spAutoFit/>
          </a:bodyPr>
          <a:lstStyle/>
          <a:p>
            <a:r>
              <a:rPr lang="en-US" sz="2800" b="1"/>
              <a:t>Solar Power</a:t>
            </a:r>
          </a:p>
        </p:txBody>
      </p:sp>
      <p:sp>
        <p:nvSpPr>
          <p:cNvPr id="6" name="Oval 6"/>
          <p:cNvSpPr>
            <a:spLocks noChangeArrowheads="1"/>
          </p:cNvSpPr>
          <p:nvPr/>
        </p:nvSpPr>
        <p:spPr bwMode="auto">
          <a:xfrm>
            <a:off x="2971800" y="33607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7" name="Rectangle 7"/>
          <p:cNvSpPr>
            <a:spLocks noChangeArrowheads="1"/>
          </p:cNvSpPr>
          <p:nvPr/>
        </p:nvSpPr>
        <p:spPr bwMode="auto">
          <a:xfrm>
            <a:off x="3429000" y="3200400"/>
            <a:ext cx="3695700" cy="519113"/>
          </a:xfrm>
          <a:prstGeom prst="rect">
            <a:avLst/>
          </a:prstGeom>
          <a:noFill/>
          <a:ln w="9525">
            <a:noFill/>
            <a:miter lim="800000"/>
            <a:headEnd/>
            <a:tailEnd/>
          </a:ln>
          <a:effectLst/>
        </p:spPr>
        <p:txBody>
          <a:bodyPr>
            <a:spAutoFit/>
          </a:bodyPr>
          <a:lstStyle/>
          <a:p>
            <a:r>
              <a:rPr lang="en-US" sz="2800" b="1"/>
              <a:t>Wind Power </a:t>
            </a:r>
          </a:p>
        </p:txBody>
      </p:sp>
      <p:sp>
        <p:nvSpPr>
          <p:cNvPr id="8" name="Rectangle 8"/>
          <p:cNvSpPr txBox="1">
            <a:spLocks noChangeArrowheads="1"/>
          </p:cNvSpPr>
          <p:nvPr/>
        </p:nvSpPr>
        <p:spPr>
          <a:xfrm>
            <a:off x="381000" y="304800"/>
            <a:ext cx="8534400" cy="1371600"/>
          </a:xfrm>
          <a:prstGeom prst="rect">
            <a:avLst/>
          </a:prstGeom>
        </p:spPr>
        <p:txBody>
          <a:bodyPr vert="horz" anchor="ctr">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For practical purposes</a:t>
            </a:r>
            <a:r>
              <a:rPr kumimoji="0" lang="en-US" sz="3200" b="1"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a:t>
            </a:r>
            <a:r>
              <a:rPr kumimoji="0" lang="en-US" sz="32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the discussion of alternative energy is generally limited to the following broad categories:</a:t>
            </a:r>
            <a:endParaRPr kumimoji="0" lang="en-US" sz="32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Oval 9"/>
          <p:cNvSpPr>
            <a:spLocks noChangeArrowheads="1"/>
          </p:cNvSpPr>
          <p:nvPr/>
        </p:nvSpPr>
        <p:spPr bwMode="auto">
          <a:xfrm>
            <a:off x="2971800" y="40322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0" name="Rectangle 10"/>
          <p:cNvSpPr>
            <a:spLocks noChangeArrowheads="1"/>
          </p:cNvSpPr>
          <p:nvPr/>
        </p:nvSpPr>
        <p:spPr bwMode="auto">
          <a:xfrm>
            <a:off x="3429000" y="3886200"/>
            <a:ext cx="3657600" cy="519113"/>
          </a:xfrm>
          <a:prstGeom prst="rect">
            <a:avLst/>
          </a:prstGeom>
          <a:noFill/>
          <a:ln w="9525">
            <a:noFill/>
            <a:miter lim="800000"/>
            <a:headEnd/>
            <a:tailEnd/>
          </a:ln>
          <a:effectLst/>
        </p:spPr>
        <p:txBody>
          <a:bodyPr>
            <a:spAutoFit/>
          </a:bodyPr>
          <a:lstStyle/>
          <a:p>
            <a:r>
              <a:rPr lang="en-US" sz="2800" b="1"/>
              <a:t>Fuel Cells </a:t>
            </a:r>
          </a:p>
        </p:txBody>
      </p:sp>
      <p:sp>
        <p:nvSpPr>
          <p:cNvPr id="11" name="Oval 11"/>
          <p:cNvSpPr>
            <a:spLocks noChangeArrowheads="1"/>
          </p:cNvSpPr>
          <p:nvPr/>
        </p:nvSpPr>
        <p:spPr bwMode="auto">
          <a:xfrm>
            <a:off x="3009900" y="46561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2" name="Rectangle 12"/>
          <p:cNvSpPr>
            <a:spLocks noChangeArrowheads="1"/>
          </p:cNvSpPr>
          <p:nvPr/>
        </p:nvSpPr>
        <p:spPr bwMode="auto">
          <a:xfrm>
            <a:off x="3467100" y="4510088"/>
            <a:ext cx="3657600" cy="519112"/>
          </a:xfrm>
          <a:prstGeom prst="rect">
            <a:avLst/>
          </a:prstGeom>
          <a:noFill/>
          <a:ln w="9525">
            <a:noFill/>
            <a:miter lim="800000"/>
            <a:headEnd/>
            <a:tailEnd/>
          </a:ln>
          <a:effectLst/>
        </p:spPr>
        <p:txBody>
          <a:bodyPr>
            <a:spAutoFit/>
          </a:bodyPr>
          <a:lstStyle/>
          <a:p>
            <a:r>
              <a:rPr lang="en-US" sz="2800" b="1"/>
              <a:t>Nuclear Power</a:t>
            </a:r>
          </a:p>
        </p:txBody>
      </p:sp>
      <p:sp>
        <p:nvSpPr>
          <p:cNvPr id="13" name="Oval 13"/>
          <p:cNvSpPr>
            <a:spLocks noChangeArrowheads="1"/>
          </p:cNvSpPr>
          <p:nvPr/>
        </p:nvSpPr>
        <p:spPr bwMode="auto">
          <a:xfrm>
            <a:off x="3009900" y="5265738"/>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4" name="Rectangle 14"/>
          <p:cNvSpPr>
            <a:spLocks noChangeArrowheads="1"/>
          </p:cNvSpPr>
          <p:nvPr/>
        </p:nvSpPr>
        <p:spPr bwMode="auto">
          <a:xfrm>
            <a:off x="3467100" y="5119688"/>
            <a:ext cx="3657600" cy="519112"/>
          </a:xfrm>
          <a:prstGeom prst="rect">
            <a:avLst/>
          </a:prstGeom>
          <a:noFill/>
          <a:ln w="9525">
            <a:noFill/>
            <a:miter lim="800000"/>
            <a:headEnd/>
            <a:tailEnd/>
          </a:ln>
          <a:effectLst/>
        </p:spPr>
        <p:txBody>
          <a:bodyPr>
            <a:spAutoFit/>
          </a:bodyPr>
          <a:lstStyle/>
          <a:p>
            <a:r>
              <a:rPr lang="en-US" sz="2800" b="1"/>
              <a:t>Hydroelectricity</a:t>
            </a:r>
          </a:p>
        </p:txBody>
      </p:sp>
      <p:sp>
        <p:nvSpPr>
          <p:cNvPr id="15" name="Oval 15"/>
          <p:cNvSpPr>
            <a:spLocks noChangeArrowheads="1"/>
          </p:cNvSpPr>
          <p:nvPr/>
        </p:nvSpPr>
        <p:spPr bwMode="auto">
          <a:xfrm>
            <a:off x="3009900" y="5889625"/>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16" name="Rectangle 16"/>
          <p:cNvSpPr>
            <a:spLocks noChangeArrowheads="1"/>
          </p:cNvSpPr>
          <p:nvPr/>
        </p:nvSpPr>
        <p:spPr bwMode="auto">
          <a:xfrm>
            <a:off x="3467100" y="5729288"/>
            <a:ext cx="3695700" cy="519112"/>
          </a:xfrm>
          <a:prstGeom prst="rect">
            <a:avLst/>
          </a:prstGeom>
          <a:noFill/>
          <a:ln w="9525">
            <a:noFill/>
            <a:miter lim="800000"/>
            <a:headEnd/>
            <a:tailEnd/>
          </a:ln>
          <a:effectLst/>
        </p:spPr>
        <p:txBody>
          <a:bodyPr>
            <a:spAutoFit/>
          </a:bodyPr>
          <a:lstStyle/>
          <a:p>
            <a:r>
              <a:rPr lang="en-US" sz="2800" b="1"/>
              <a:t>Geothermal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6"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7"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Worldwide Oil Demand</a:t>
            </a:r>
          </a:p>
        </p:txBody>
      </p:sp>
      <p:pic>
        <p:nvPicPr>
          <p:cNvPr id="8" name="Picture 5" descr="Green 390 - Worldwide Oil Production "/>
          <p:cNvPicPr>
            <a:picLocks noChangeAspect="1" noChangeArrowheads="1"/>
          </p:cNvPicPr>
          <p:nvPr/>
        </p:nvPicPr>
        <p:blipFill>
          <a:blip r:embed="rId2" cstate="print"/>
          <a:srcRect/>
          <a:stretch>
            <a:fillRect/>
          </a:stretch>
        </p:blipFill>
        <p:spPr bwMode="auto">
          <a:xfrm>
            <a:off x="1219200" y="1357313"/>
            <a:ext cx="6553200" cy="40068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U.S. Peak Oil</a:t>
            </a:r>
          </a:p>
        </p:txBody>
      </p:sp>
      <p:pic>
        <p:nvPicPr>
          <p:cNvPr id="5" name="Picture 5" descr="Green 391 - US Peak Oil"/>
          <p:cNvPicPr>
            <a:picLocks noChangeAspect="1" noChangeArrowheads="1"/>
          </p:cNvPicPr>
          <p:nvPr/>
        </p:nvPicPr>
        <p:blipFill>
          <a:blip r:embed="rId2" cstate="print"/>
          <a:srcRect/>
          <a:stretch>
            <a:fillRect/>
          </a:stretch>
        </p:blipFill>
        <p:spPr bwMode="auto">
          <a:xfrm>
            <a:off x="1219200" y="1219200"/>
            <a:ext cx="6629400" cy="415131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World Oil Prices</a:t>
            </a:r>
          </a:p>
        </p:txBody>
      </p:sp>
      <p:sp>
        <p:nvSpPr>
          <p:cNvPr id="3" name="Rectangle 3"/>
          <p:cNvSpPr>
            <a:spLocks noChangeArrowheads="1"/>
          </p:cNvSpPr>
          <p:nvPr/>
        </p:nvSpPr>
        <p:spPr bwMode="auto">
          <a:xfrm>
            <a:off x="914400" y="1219200"/>
            <a:ext cx="74676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4" name="Rectangle 4"/>
          <p:cNvSpPr>
            <a:spLocks noChangeArrowheads="1"/>
          </p:cNvSpPr>
          <p:nvPr/>
        </p:nvSpPr>
        <p:spPr bwMode="auto">
          <a:xfrm>
            <a:off x="762000" y="1066800"/>
            <a:ext cx="74676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pic>
        <p:nvPicPr>
          <p:cNvPr id="5" name="Picture 5" descr="Green 392 - World Oil Prices"/>
          <p:cNvPicPr>
            <a:picLocks noChangeAspect="1" noChangeArrowheads="1"/>
          </p:cNvPicPr>
          <p:nvPr/>
        </p:nvPicPr>
        <p:blipFill>
          <a:blip r:embed="rId2" cstate="print"/>
          <a:srcRect/>
          <a:stretch>
            <a:fillRect/>
          </a:stretch>
        </p:blipFill>
        <p:spPr bwMode="auto">
          <a:xfrm>
            <a:off x="914400" y="1295400"/>
            <a:ext cx="7239000" cy="39592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5400" y="1219200"/>
            <a:ext cx="6781800" cy="4419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1143000" y="1066800"/>
            <a:ext cx="6781800" cy="4419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58674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a:t>
            </a:r>
            <a:r>
              <a:rPr kumimoji="0" lang="en-US" sz="2800" b="1" i="0" u="none" strike="noStrike" kern="1200" cap="none" spc="0" normalizeH="0" baseline="0" noProof="0" dirty="0" smtClean="0">
                <a:ln>
                  <a:noFill/>
                </a:ln>
                <a:solidFill>
                  <a:schemeClr val="tx1"/>
                </a:solidFill>
                <a:effectLst/>
                <a:uLnTx/>
                <a:uFillTx/>
                <a:latin typeface="+mj-lt"/>
                <a:ea typeface="+mj-ea"/>
                <a:cs typeface="+mj-cs"/>
                <a:hlinkClick r:id="rId2"/>
              </a:rPr>
              <a:t>Hubbard’s Peak Oil Curve</a:t>
            </a:r>
            <a:endParaRPr kumimoji="0" lang="en-US" sz="28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5" name="Picture 5" descr="Green 393 - Hubbard's Peak Oil"/>
          <p:cNvPicPr>
            <a:picLocks noChangeAspect="1" noChangeArrowheads="1"/>
          </p:cNvPicPr>
          <p:nvPr/>
        </p:nvPicPr>
        <p:blipFill>
          <a:blip r:embed="rId3" cstate="print"/>
          <a:srcRect/>
          <a:stretch>
            <a:fillRect/>
          </a:stretch>
        </p:blipFill>
        <p:spPr bwMode="auto">
          <a:xfrm>
            <a:off x="1219200" y="1295400"/>
            <a:ext cx="6629400" cy="40544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90600"/>
            <a:ext cx="8001000" cy="54864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838200"/>
            <a:ext cx="8001000" cy="5486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304800" y="76200"/>
            <a:ext cx="853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Peak Oil by Specific Countries</a:t>
            </a:r>
          </a:p>
        </p:txBody>
      </p:sp>
      <p:pic>
        <p:nvPicPr>
          <p:cNvPr id="5" name="Picture 5"/>
          <p:cNvPicPr>
            <a:picLocks noChangeAspect="1" noChangeArrowheads="1"/>
          </p:cNvPicPr>
          <p:nvPr/>
        </p:nvPicPr>
        <p:blipFill>
          <a:blip r:embed="rId2" cstate="print"/>
          <a:srcRect/>
          <a:stretch>
            <a:fillRect/>
          </a:stretch>
        </p:blipFill>
        <p:spPr bwMode="auto">
          <a:xfrm>
            <a:off x="609600" y="914400"/>
            <a:ext cx="7848600" cy="528955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838200"/>
            <a:ext cx="8001000" cy="4800600"/>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 name="Rectangle 3"/>
          <p:cNvSpPr>
            <a:spLocks noChangeArrowheads="1"/>
          </p:cNvSpPr>
          <p:nvPr/>
        </p:nvSpPr>
        <p:spPr bwMode="auto">
          <a:xfrm>
            <a:off x="533400" y="685800"/>
            <a:ext cx="8001000" cy="4800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 name="Rectangle 4"/>
          <p:cNvSpPr txBox="1">
            <a:spLocks noChangeArrowheads="1"/>
          </p:cNvSpPr>
          <p:nvPr/>
        </p:nvSpPr>
        <p:spPr>
          <a:xfrm>
            <a:off x="152400" y="5867400"/>
            <a:ext cx="8839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 Fuel Sources for Electrical Power Generation</a:t>
            </a:r>
          </a:p>
        </p:txBody>
      </p:sp>
      <p:pic>
        <p:nvPicPr>
          <p:cNvPr id="5" name="Picture 5" descr="Green 205c - US Power Sources"/>
          <p:cNvPicPr>
            <a:picLocks noChangeAspect="1" noChangeArrowheads="1"/>
          </p:cNvPicPr>
          <p:nvPr/>
        </p:nvPicPr>
        <p:blipFill>
          <a:blip r:embed="rId2" cstate="print"/>
          <a:srcRect/>
          <a:stretch>
            <a:fillRect/>
          </a:stretch>
        </p:blipFill>
        <p:spPr bwMode="auto">
          <a:xfrm>
            <a:off x="609600" y="914400"/>
            <a:ext cx="7848600" cy="43846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685800" y="2965450"/>
            <a:ext cx="304800" cy="304800"/>
          </a:xfrm>
          <a:prstGeom prst="ellipse">
            <a:avLst/>
          </a:prstGeom>
          <a:solidFill>
            <a:srgbClr val="FF3300"/>
          </a:solidFill>
          <a:ln w="9525">
            <a:solidFill>
              <a:schemeClr val="tx1"/>
            </a:solidFill>
            <a:round/>
            <a:headEnd/>
            <a:tailEnd/>
          </a:ln>
          <a:effectLst/>
        </p:spPr>
        <p:txBody>
          <a:bodyPr wrap="none" anchor="ctr"/>
          <a:lstStyle/>
          <a:p>
            <a:pPr algn="ctr"/>
            <a:endParaRPr lang="en-US"/>
          </a:p>
        </p:txBody>
      </p:sp>
      <p:sp>
        <p:nvSpPr>
          <p:cNvPr id="3" name="Rectangle 3"/>
          <p:cNvSpPr>
            <a:spLocks noChangeArrowheads="1"/>
          </p:cNvSpPr>
          <p:nvPr/>
        </p:nvSpPr>
        <p:spPr bwMode="auto">
          <a:xfrm>
            <a:off x="1143000" y="2819400"/>
            <a:ext cx="7467600" cy="2654300"/>
          </a:xfrm>
          <a:prstGeom prst="rect">
            <a:avLst/>
          </a:prstGeom>
          <a:noFill/>
          <a:ln w="9525">
            <a:noFill/>
            <a:miter lim="800000"/>
            <a:headEnd/>
            <a:tailEnd/>
          </a:ln>
          <a:effectLst/>
        </p:spPr>
        <p:txBody>
          <a:bodyPr>
            <a:spAutoFit/>
          </a:bodyPr>
          <a:lstStyle/>
          <a:p>
            <a:r>
              <a:rPr lang="en-US" sz="2800" b="1" i="1" dirty="0"/>
              <a:t>Declining investment in the grid.</a:t>
            </a:r>
            <a:r>
              <a:rPr lang="en-US" sz="2800" b="1" dirty="0"/>
              <a:t> In a fractured system where no one company is responsible for the transmission lines, there is little incentive to invest in maintaining them. Lower maintenance costs will result (in the short term) in higher operating profits.</a:t>
            </a:r>
          </a:p>
        </p:txBody>
      </p:sp>
      <p:sp>
        <p:nvSpPr>
          <p:cNvPr id="4" name="Rectangle 8"/>
          <p:cNvSpPr txBox="1">
            <a:spLocks noChangeArrowheads="1"/>
          </p:cNvSpPr>
          <p:nvPr/>
        </p:nvSpPr>
        <p:spPr>
          <a:xfrm>
            <a:off x="381000" y="228600"/>
            <a:ext cx="8458200" cy="22860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Industry experts suggest largely deregulated electrical generating industry creates a number of concerns that may limit the ability for the national grid to supply the electrical needs in the coming years. These include:</a:t>
            </a:r>
            <a:endParaRPr kumimoji="0" lang="en-US" sz="32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154</TotalTime>
  <Words>849</Words>
  <Application>Microsoft Office PowerPoint</Application>
  <PresentationFormat>On-screen Show (4:3)</PresentationFormat>
  <Paragraphs>42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Trek</vt:lpstr>
      <vt:lpstr>BIOFUELS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Humans vs. Environment?</vt:lpstr>
      <vt:lpstr>Slide 17</vt:lpstr>
      <vt:lpstr>Slide 18</vt:lpstr>
      <vt:lpstr>Slide 19</vt:lpstr>
      <vt:lpstr>Slide 20</vt:lpstr>
      <vt:lpstr>Slide 21</vt:lpstr>
      <vt:lpstr>Slide 22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BIOFUELS</dc:title>
  <dc:creator> </dc:creator>
  <cp:lastModifiedBy> </cp:lastModifiedBy>
  <cp:revision>28</cp:revision>
  <dcterms:created xsi:type="dcterms:W3CDTF">2010-11-23T14:41:40Z</dcterms:created>
  <dcterms:modified xsi:type="dcterms:W3CDTF">2011-01-10T20:55:37Z</dcterms:modified>
</cp:coreProperties>
</file>